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66" r:id="rId2"/>
    <p:sldMasterId id="2147483676" r:id="rId3"/>
  </p:sldMasterIdLst>
  <p:notesMasterIdLst>
    <p:notesMasterId r:id="rId14"/>
  </p:notesMasterIdLst>
  <p:handoutMasterIdLst>
    <p:handoutMasterId r:id="rId15"/>
  </p:handoutMasterIdLst>
  <p:sldIdLst>
    <p:sldId id="257" r:id="rId4"/>
    <p:sldId id="258" r:id="rId5"/>
    <p:sldId id="281" r:id="rId6"/>
    <p:sldId id="291" r:id="rId7"/>
    <p:sldId id="283" r:id="rId8"/>
    <p:sldId id="290" r:id="rId9"/>
    <p:sldId id="295" r:id="rId10"/>
    <p:sldId id="294" r:id="rId11"/>
    <p:sldId id="292" r:id="rId12"/>
    <p:sldId id="293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rerzimmer12" initials="L" lastIdx="21" clrIdx="0">
    <p:extLst/>
  </p:cmAuthor>
  <p:cmAuthor id="2" name="IF" initials="I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00A7E2"/>
    <a:srgbClr val="00CC99"/>
    <a:srgbClr val="008080"/>
    <a:srgbClr val="BA125E"/>
    <a:srgbClr val="000066"/>
    <a:srgbClr val="009999"/>
    <a:srgbClr val="00305C"/>
    <a:srgbClr val="2F4B5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4569" autoAdjust="0"/>
  </p:normalViewPr>
  <p:slideViewPr>
    <p:cSldViewPr>
      <p:cViewPr varScale="1">
        <p:scale>
          <a:sx n="94" d="100"/>
          <a:sy n="94" d="100"/>
        </p:scale>
        <p:origin x="62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6F29A49A-120D-8E45-90A3-D61B876F2ADC}" type="datetimeFigureOut">
              <a:rPr lang="de-DE" altLang="x-none"/>
              <a:pPr/>
              <a:t>15.02.21</a:t>
            </a:fld>
            <a:endParaRPr lang="de-DE" altLang="x-non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0A6E2057-A814-2248-8BD3-0ADDB0AD491D}" type="slidenum">
              <a:rPr lang="de-DE" altLang="x-none"/>
              <a:pPr/>
              <a:t>‹N°›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3119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B695F27-21AE-AC48-9FC0-0C777EB6761C}" type="slidenum">
              <a:rPr lang="de-DE" altLang="x-none"/>
              <a:pPr/>
              <a:t>‹N°›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7905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D09D7795-2CD5-6145-B309-23ADC3A8F751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2645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08CA564C-E76E-D947-9CBE-E2BD6B28316E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0739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7680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744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42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302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917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1311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9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8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2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2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17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87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62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8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09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64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5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2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2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8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6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9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3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49412" y="50800"/>
            <a:ext cx="2443594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– Realschule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997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49412" y="50800"/>
            <a:ext cx="2443594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</a:tabLst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 – Realschule 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49411" y="50800"/>
            <a:ext cx="2443595" cy="22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  <a:r>
              <a:rPr lang="de-DE" altLang="x-none" sz="900" b="1" baseline="0" dirty="0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 – Realschule 2017/2018</a:t>
            </a:r>
            <a:endParaRPr lang="de-DE" altLang="x-none" sz="900" b="1" dirty="0">
              <a:solidFill>
                <a:srgbClr val="22222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hf hdr="0" ftr="0" dt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2770" name="Freeform 2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9" name="Freeform 11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4" name="Freeform 16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5" name="Freeform 17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6" name="Freeform 18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7" name="Freeform 19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8" name="Freeform 20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9" name="Freeform 21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0" name="Freeform 22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1" name="Freeform 23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3" name="Freeform 25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4" name="Freeform 26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5" name="Freeform 27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6" name="Freeform 28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7" name="Freeform 29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8" name="Freeform 30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9" name="Freeform 31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0" name="Freeform 32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1" name="Freeform 33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2" name="Freeform 34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3" name="Freeform 35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4" name="Freeform 36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5" name="Freeform 37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6" name="Freeform 38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7" name="Freeform 39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8" name="Freeform 40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9" name="Freeform 41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0" name="Freeform 42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1" name="Freeform 43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2" name="Freeform 44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3" name="Freeform 45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4" name="Freeform 46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5" name="Freeform 47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6" name="Freeform 48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7" name="Freeform 49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8" name="Freeform 50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9" name="Freeform 51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0" name="Freeform 52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1" name="Freeform 53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2" name="Freeform 54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3" name="Freeform 55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4" name="Freeform 56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5" name="Freeform 57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6" name="Freeform 58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7" name="Freeform 59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8" name="Freeform 60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9" name="Freeform 61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0" name="Freeform 62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1" name="Freeform 63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2" name="Freeform 64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3" name="Freeform 65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4" name="Freeform 66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5" name="Freeform 67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6" name="Freeform 68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7" name="Freeform 69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8" name="Freeform 70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9" name="Freeform 71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0" name="Freeform 72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1" name="Freeform 73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2" name="Freeform 74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3" name="Freeform 75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4" name="Freeform 76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5" name="Freeform 77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6" name="Freeform 78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7" name="Freeform 79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8" name="Freeform 80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9" name="Freeform 81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0" name="Freeform 82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1" name="Freeform 83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2" name="Freeform 84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3" name="Freeform 85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4" name="Freeform 86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5" name="Freeform 87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6" name="Freeform 88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7" name="Freeform 89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8" name="Freeform 90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9" name="Freeform 91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0" name="Freeform 92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1" name="Freeform 93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2" name="Freeform 94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3" name="Freeform 95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4" name="Freeform 96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5" name="Freeform 97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6" name="Freeform 98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7" name="Freeform 99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8" name="Freeform 100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9" name="Freeform 101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0" name="Freeform 102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1" name="Freeform 103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2" name="Freeform 104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3" name="Freeform 105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4" name="Freeform 106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5" name="Freeform 107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6" name="Freeform 108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7" name="Freeform 109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8" name="Freeform 110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9" name="Freeform 111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0" name="Freeform 112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1" name="Freeform 113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2" name="Freeform 114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3" name="Freeform 115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4" name="Freeform 116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5" name="Freeform 117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6" name="Freeform 118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7" name="Freeform 119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8" name="Freeform 120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8" y="1289424"/>
            <a:ext cx="1701344" cy="13455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1" y="3482714"/>
            <a:ext cx="1136904" cy="8991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4" y="4394760"/>
            <a:ext cx="1434578" cy="113458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287528"/>
            <a:ext cx="8635379" cy="62378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" y="1168115"/>
            <a:ext cx="1519691" cy="1201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4">
            <a:off x="7141411" y="3306444"/>
            <a:ext cx="1402248" cy="11090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" y="4467225"/>
            <a:ext cx="1357957" cy="107398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06" y="5514739"/>
            <a:ext cx="2766666" cy="86658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70777" y="4653136"/>
            <a:ext cx="371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Realschulen</a:t>
            </a:r>
            <a:endParaRPr lang="fr-FR" sz="2400" dirty="0">
              <a:solidFill>
                <a:schemeClr val="bg1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1/10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" y="332655"/>
            <a:ext cx="5482674" cy="396044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4632514" cy="33463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10/10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640"/>
            <a:ext cx="8655990" cy="62527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71" y="29549"/>
            <a:ext cx="6721189" cy="4855089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" y="296821"/>
            <a:ext cx="8607632" cy="6217772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1641" y="2780928"/>
            <a:ext cx="669674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In Europa sind Deutschland und Frankreich die wichtigsten Handelspartner füreinander.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300 Mio. Menschen sprechen Französisch auf fünf Kontinenten.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Die deutsch-französische Verbundenheit prägt Europa und stellt eine vielversprechende Zukunft für unsere Kinder dar.</a:t>
            </a:r>
          </a:p>
        </p:txBody>
      </p:sp>
      <p:pic>
        <p:nvPicPr>
          <p:cNvPr id="6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58" y="5445224"/>
            <a:ext cx="2830106" cy="8864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2/10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308278" y="260648"/>
            <a:ext cx="3550078" cy="6249768"/>
          </a:xfrm>
          <a:prstGeom prst="rect">
            <a:avLst/>
          </a:prstGeom>
          <a:solidFill>
            <a:srgbClr val="0030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noFill/>
              <a:effectLst/>
              <a:latin typeface="Arial" charset="0"/>
            </a:endParaRPr>
          </a:p>
        </p:txBody>
      </p:sp>
      <p:pic>
        <p:nvPicPr>
          <p:cNvPr id="14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42" b="32945"/>
          <a:stretch/>
        </p:blipFill>
        <p:spPr>
          <a:xfrm>
            <a:off x="251520" y="260648"/>
            <a:ext cx="5056758" cy="418994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7" b="81801"/>
          <a:stretch/>
        </p:blipFill>
        <p:spPr>
          <a:xfrm>
            <a:off x="240806" y="188641"/>
            <a:ext cx="3765843" cy="1134378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179512" y="4581128"/>
            <a:ext cx="51125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ist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Amtssprache in 29 Staaten 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und Arbeitssprache zahlreicher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internationaler Organisationen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 ermöglicht den Zugang zu einem der bedeutendsten </a:t>
            </a:r>
            <a:r>
              <a:rPr lang="de-DE" sz="14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Arbeits- und Forschungsmärkte Europas</a:t>
            </a:r>
            <a:r>
              <a:rPr lang="de-DE" sz="14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.</a:t>
            </a:r>
          </a:p>
          <a:p>
            <a:b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endParaRPr lang="de-DE" sz="14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31559" y="6510416"/>
            <a:ext cx="2032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Zahlen und Fakten: </a:t>
            </a:r>
            <a:r>
              <a:rPr lang="de-DE" sz="800" dirty="0" err="1">
                <a:solidFill>
                  <a:srgbClr val="00305C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www.ambafrance-de.org</a:t>
            </a:r>
            <a:endParaRPr lang="de-DE" sz="800" dirty="0">
              <a:solidFill>
                <a:srgbClr val="00305C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4" y="3645024"/>
            <a:ext cx="600798" cy="5480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87252" y="2636912"/>
            <a:ext cx="33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 als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Standorte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Tochtergesellschaften von über 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deutschen Unternehmen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6270930" y="4365104"/>
            <a:ext cx="204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Deutschland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5487252" y="4797152"/>
            <a:ext cx="327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Frankreich ist einer der wichtigen Wirtschaftspartner.</a:t>
            </a:r>
          </a:p>
          <a:p>
            <a:pPr algn="ctr"/>
            <a:endParaRPr lang="de-DE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Etwa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französische Unternehmen beschäftigen 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ca. 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400.000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Menschen.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92080" y="476672"/>
            <a:ext cx="3735405" cy="169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wichtiger Handelspartner sowohl </a:t>
            </a:r>
          </a:p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 Deutschland …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68654" y="2204864"/>
            <a:ext cx="187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Frankreich</a:t>
            </a:r>
            <a:endParaRPr lang="fr-FR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d 11" descr="C:\Users\DELF2\AppData\Local\Microsoft\Windows\INetCache\Content.Word\beo-auf-logo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7209" y="5222178"/>
            <a:ext cx="685697" cy="4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9" descr="C:\Users\DELF2\Desktop\ee7b1fc6-055b-490b-a59b-a65969e440a2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3198" y="5172289"/>
            <a:ext cx="831745" cy="6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 8" descr="C:\Users\DELF2\Desktop\Logo-de-la-Commission-Europeenn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181805"/>
            <a:ext cx="864096" cy="5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ésultat de recherche d'images pour &quot;onu log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0" y="5200947"/>
            <a:ext cx="603330" cy="5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84653"/>
            <a:ext cx="1187624" cy="5094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IN DER WIRTSCHAFT</a:t>
            </a:r>
          </a:p>
          <a:p>
            <a:r>
              <a:rPr lang="de-DE" b="1" dirty="0">
                <a:solidFill>
                  <a:srgbClr val="00305C"/>
                </a:solidFill>
                <a:latin typeface="Arial" pitchFamily="34" charset="0"/>
                <a:cs typeface="Arial" pitchFamily="34" charset="0"/>
              </a:rPr>
              <a:t>ZUSAMMEN ERFOLGREICH</a:t>
            </a:r>
            <a:endParaRPr lang="fr-FR" b="1" dirty="0">
              <a:solidFill>
                <a:srgbClr val="0030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3/10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7"/>
          <a:stretch/>
        </p:blipFill>
        <p:spPr>
          <a:xfrm>
            <a:off x="323528" y="268881"/>
            <a:ext cx="8640960" cy="2249760"/>
          </a:xfrm>
          <a:prstGeom prst="rect">
            <a:avLst/>
          </a:prstGeom>
        </p:spPr>
      </p:pic>
      <p:pic>
        <p:nvPicPr>
          <p:cNvPr id="15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/>
          <a:stretch/>
        </p:blipFill>
        <p:spPr>
          <a:xfrm>
            <a:off x="5921828" y="276251"/>
            <a:ext cx="3258683" cy="6249093"/>
          </a:xfrm>
          <a:prstGeom prst="rect">
            <a:avLst/>
          </a:prstGeom>
        </p:spPr>
      </p:pic>
      <p:pic>
        <p:nvPicPr>
          <p:cNvPr id="13" name="Bild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1"/>
          <a:stretch/>
        </p:blipFill>
        <p:spPr>
          <a:xfrm>
            <a:off x="5940152" y="116632"/>
            <a:ext cx="3330691" cy="650974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3802" y="2132856"/>
            <a:ext cx="45263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Beste aus beiden Ländern ist </a:t>
            </a:r>
          </a:p>
          <a:p>
            <a:r>
              <a:rPr lang="de-DE" sz="2000" b="1" dirty="0">
                <a:solidFill>
                  <a:srgbClr val="FFC000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unser Erfolg von morgen!</a:t>
            </a:r>
          </a:p>
          <a:p>
            <a:endParaRPr lang="de-DE" sz="2000" b="1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9592" y="743851"/>
            <a:ext cx="475252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de-DE" sz="32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305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21868"/>
            <a:ext cx="1786129" cy="5594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439"/>
            <a:ext cx="1080120" cy="12245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30723"/>
            <a:ext cx="1152128" cy="2664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797458" cy="5744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57" y="4365104"/>
            <a:ext cx="1072199" cy="4986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1" y="4365104"/>
            <a:ext cx="1039005" cy="5195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99" y="5729944"/>
            <a:ext cx="1293377" cy="4400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6" y="5700163"/>
            <a:ext cx="648072" cy="4860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1" y="5634307"/>
            <a:ext cx="617763" cy="61776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3" y="5808200"/>
            <a:ext cx="1119228" cy="283571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5692369"/>
            <a:ext cx="672935" cy="50470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5" y="5820582"/>
            <a:ext cx="1261389" cy="30021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576" y="828001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… als auch in Bayern</a:t>
            </a:r>
          </a:p>
        </p:txBody>
      </p:sp>
      <p:pic>
        <p:nvPicPr>
          <p:cNvPr id="2050" name="Picture 2" descr="https://upload.wikimedia.org/wikipedia/fr/e/e3/Logo_Saint-Gobai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93" y="4321488"/>
            <a:ext cx="1235391" cy="5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08168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832 bayerische Unternehmen in Frankreich! 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Mehr als 4.200 bayerische Firmen arbeiten mit Frankreich zusammen.</a:t>
            </a:r>
          </a:p>
          <a:p>
            <a:endParaRPr lang="fr-FR" dirty="0"/>
          </a:p>
        </p:txBody>
      </p:sp>
      <p:sp>
        <p:nvSpPr>
          <p:cNvPr id="19" name="Textfeld 18"/>
          <p:cNvSpPr txBox="1"/>
          <p:nvPr/>
        </p:nvSpPr>
        <p:spPr>
          <a:xfrm>
            <a:off x="683568" y="3288466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· </a:t>
            </a:r>
            <a:r>
              <a:rPr lang="de-DE" sz="1500" b="1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485 französische Unternehmen in Bayern</a:t>
            </a:r>
            <a:r>
              <a:rPr lang="de-DE" sz="1500" dirty="0">
                <a:solidFill>
                  <a:srgbClr val="00305C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, die 72.000 Angestellte beschäftigen: von der klassischen Industrie und High-Tech-Produkten bis zum gesamten tertiären Sektor wie Mode, Hotellerie, Medien, Banken, Versicherungen…</a:t>
            </a:r>
          </a:p>
          <a:p>
            <a:endParaRPr lang="fr-FR" dirty="0"/>
          </a:p>
        </p:txBody>
      </p:sp>
      <p:sp>
        <p:nvSpPr>
          <p:cNvPr id="23" name="Textfeld 2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4/10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0" y="283471"/>
            <a:ext cx="8593115" cy="620728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3"/>
          <a:stretch/>
        </p:blipFill>
        <p:spPr>
          <a:xfrm>
            <a:off x="383784" y="292759"/>
            <a:ext cx="8672739" cy="1192025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7711"/>
            <a:ext cx="4569377" cy="3300717"/>
          </a:xfrm>
          <a:prstGeom prst="rect">
            <a:avLst/>
          </a:prstGeom>
        </p:spPr>
      </p:pic>
      <p:pic>
        <p:nvPicPr>
          <p:cNvPr id="127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90521"/>
            <a:ext cx="4140075" cy="2990607"/>
          </a:xfrm>
          <a:prstGeom prst="rect">
            <a:avLst/>
          </a:prstGeom>
        </p:spPr>
      </p:pic>
      <p:sp>
        <p:nvSpPr>
          <p:cNvPr id="128" name="Textfeld 127"/>
          <p:cNvSpPr txBox="1"/>
          <p:nvPr/>
        </p:nvSpPr>
        <p:spPr>
          <a:xfrm>
            <a:off x="971600" y="147607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FRANZÖSISCH</a:t>
            </a:r>
            <a:endParaRPr 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5/10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" y="250686"/>
            <a:ext cx="8645582" cy="624518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2301"/>
            <a:ext cx="1342685" cy="868115"/>
          </a:xfrm>
          <a:prstGeom prst="rect">
            <a:avLst/>
          </a:prstGeom>
        </p:spPr>
      </p:pic>
      <p:pic>
        <p:nvPicPr>
          <p:cNvPr id="25" name="Bild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7" t="14538" r="2272" b="47122"/>
          <a:stretch/>
        </p:blipFill>
        <p:spPr>
          <a:xfrm>
            <a:off x="728844" y="2386598"/>
            <a:ext cx="1965245" cy="1058863"/>
          </a:xfrm>
          <a:prstGeom prst="rect">
            <a:avLst/>
          </a:prstGeom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317669" y="4794432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► Brigitte-</a:t>
            </a:r>
            <a:r>
              <a:rPr lang="de-DE" altLang="x-none" sz="1200" dirty="0" err="1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Sauzay</a:t>
            </a: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 Austausch</a:t>
            </a:r>
          </a:p>
        </p:txBody>
      </p:sp>
      <p:pic>
        <p:nvPicPr>
          <p:cNvPr id="30" name="Bild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8"/>
          <a:stretch/>
        </p:blipFill>
        <p:spPr>
          <a:xfrm>
            <a:off x="26910" y="-315416"/>
            <a:ext cx="5644498" cy="2160240"/>
          </a:xfrm>
          <a:prstGeom prst="rect">
            <a:avLst/>
          </a:prstGeom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65733" y="1412776"/>
            <a:ext cx="8410345" cy="5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2400" b="1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Eine vielfältige Austausch- und Begegnungsmöglichkeit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6520"/>
            <a:ext cx="1080120" cy="76508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64" y="2882790"/>
            <a:ext cx="2067688" cy="687506"/>
          </a:xfrm>
          <a:prstGeom prst="rect">
            <a:avLst/>
          </a:prstGeom>
        </p:spPr>
      </p:pic>
      <p:pic>
        <p:nvPicPr>
          <p:cNvPr id="21" name="Bild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84" y="1591008"/>
            <a:ext cx="3264408" cy="52943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46" y="5700811"/>
            <a:ext cx="2282442" cy="680517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 bwMode="auto">
          <a:xfrm>
            <a:off x="2573806" y="4239761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173003" y="3271378"/>
            <a:ext cx="1494138" cy="1493495"/>
          </a:xfrm>
          <a:prstGeom prst="ellipse">
            <a:avLst/>
          </a:prstGeom>
          <a:solidFill>
            <a:srgbClr val="008080">
              <a:alpha val="60392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958582" y="3282264"/>
            <a:ext cx="1494138" cy="1493495"/>
          </a:xfrm>
          <a:prstGeom prst="ellipse">
            <a:avLst/>
          </a:prstGeom>
          <a:solidFill>
            <a:srgbClr val="008080">
              <a:alpha val="6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23728" y="3858328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LERNEN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75856" y="386104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STUDIEREN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56779" y="4655458"/>
            <a:ext cx="17281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ARBEITEN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&amp;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600" b="1" dirty="0">
                <a:solidFill>
                  <a:schemeClr val="bg1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FORSCHEN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6209"/>
            <a:ext cx="2016224" cy="982951"/>
          </a:xfrm>
          <a:prstGeom prst="rect">
            <a:avLst/>
          </a:prstGeom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3528" y="5037124"/>
            <a:ext cx="2526139" cy="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dirty="0">
                <a:solidFill>
                  <a:srgbClr val="00305C"/>
                </a:solidFill>
                <a:latin typeface="Arial" pitchFamily="34" charset="0"/>
                <a:ea typeface="Source Sans Pro Black" charset="0"/>
                <a:cs typeface="Arial" pitchFamily="34" charset="0"/>
              </a:rPr>
              <a:t>► Voltaire Programm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67544" y="189766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F4B59"/>
                </a:solidFill>
                <a:latin typeface="Arial" pitchFamily="34" charset="0"/>
                <a:cs typeface="Arial" pitchFamily="34" charset="0"/>
              </a:rPr>
              <a:t>Frankreich-Deutschland: Jedes Jahr  nutzen Tausende von Jugendlichen die Chance, dank einem einzigartigen Netz den Nachbarn und die frankophonen Länder kennenzulernen.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6/10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 t="1" b="-200"/>
          <a:stretch/>
        </p:blipFill>
        <p:spPr>
          <a:xfrm>
            <a:off x="5941312" y="285346"/>
            <a:ext cx="3258683" cy="6261548"/>
          </a:xfrm>
          <a:prstGeom prst="rect">
            <a:avLst/>
          </a:prstGeom>
        </p:spPr>
      </p:pic>
      <p:pic>
        <p:nvPicPr>
          <p:cNvPr id="17" name="Bild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r="41904" b="61841"/>
          <a:stretch/>
        </p:blipFill>
        <p:spPr>
          <a:xfrm>
            <a:off x="306259" y="404664"/>
            <a:ext cx="5020101" cy="2150379"/>
          </a:xfrm>
          <a:prstGeom prst="rect">
            <a:avLst/>
          </a:prstGeom>
          <a:effectLst/>
        </p:spPr>
      </p:pic>
      <p:sp>
        <p:nvSpPr>
          <p:cNvPr id="13" name="Textfeld 12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7/10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55976" y="6093296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latin typeface="Arial" pitchFamily="34" charset="0"/>
                <a:cs typeface="Arial" pitchFamily="34" charset="0"/>
              </a:rPr>
              <a:t>*Quelle: Staatsinstitut für Schulqualität und Bildungsforschung München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899592" y="692696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FRANZÖSISCH</a:t>
            </a:r>
          </a:p>
        </p:txBody>
      </p:sp>
      <p:pic>
        <p:nvPicPr>
          <p:cNvPr id="29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74">
            <a:off x="7186694" y="2920309"/>
            <a:ext cx="1703217" cy="123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Bild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550">
            <a:off x="6653067" y="898322"/>
            <a:ext cx="2064663" cy="1491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hteck 11"/>
          <p:cNvSpPr/>
          <p:nvPr/>
        </p:nvSpPr>
        <p:spPr>
          <a:xfrm>
            <a:off x="4139952" y="2584936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Über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32.000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Realschüler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lernen derzeit die französische Sprache an </a:t>
            </a:r>
          </a:p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336 Realschulen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in Bayern.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Mit den vier Jahren Französischunterricht können Sie nach der Realschule über die 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Fach-/Berufsoberschule 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oder das Gymnasium die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Allgemeine Hochschulreife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erlangen. 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5576" y="15567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6" y="2421320"/>
            <a:ext cx="3748336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503394" cy="6223229"/>
          </a:xfrm>
          <a:prstGeom prst="rect">
            <a:avLst/>
          </a:prstGeom>
        </p:spPr>
      </p:pic>
      <p:pic>
        <p:nvPicPr>
          <p:cNvPr id="29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2" b="64237"/>
          <a:stretch/>
        </p:blipFill>
        <p:spPr>
          <a:xfrm>
            <a:off x="6228184" y="276494"/>
            <a:ext cx="3258683" cy="223023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584" y="815859"/>
            <a:ext cx="6192688" cy="9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  <a:p>
            <a:endParaRPr lang="de-DE" sz="30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8/10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C27221-827A-814C-8F27-C37BCA786BE9}"/>
              </a:ext>
            </a:extLst>
          </p:cNvPr>
          <p:cNvSpPr txBox="1"/>
          <p:nvPr/>
        </p:nvSpPr>
        <p:spPr>
          <a:xfrm>
            <a:off x="827584" y="227687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Seit 2006 ist </a:t>
            </a:r>
            <a:r>
              <a:rPr lang="de-DE" sz="1400" b="1" dirty="0">
                <a:solidFill>
                  <a:schemeClr val="bg1"/>
                </a:solidFill>
              </a:rPr>
              <a:t>das internationale Sprachzertifikat </a:t>
            </a:r>
            <a:r>
              <a:rPr lang="de-DE" sz="1400" b="1" i="1" dirty="0">
                <a:solidFill>
                  <a:schemeClr val="bg1"/>
                </a:solidFill>
              </a:rPr>
              <a:t>Diplôme d‘Études en Langue Française</a:t>
            </a:r>
            <a:r>
              <a:rPr lang="de-DE" sz="1400" dirty="0">
                <a:solidFill>
                  <a:schemeClr val="bg1"/>
                </a:solidFill>
              </a:rPr>
              <a:t> fester Bestandteil des Französischunterrichts an der Realschule in Bayern. </a:t>
            </a:r>
          </a:p>
          <a:p>
            <a:endParaRPr lang="de-DE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So wird die Abschlussprüfung Französisch eng mit dem französischen </a:t>
            </a:r>
            <a:r>
              <a:rPr lang="de-DE" sz="1400" i="1" dirty="0" err="1">
                <a:solidFill>
                  <a:schemeClr val="bg1"/>
                </a:solidFill>
              </a:rPr>
              <a:t>Ministère</a:t>
            </a:r>
            <a:r>
              <a:rPr lang="de-DE" sz="1400" i="1" dirty="0">
                <a:solidFill>
                  <a:schemeClr val="bg1"/>
                </a:solidFill>
              </a:rPr>
              <a:t> de </a:t>
            </a:r>
            <a:r>
              <a:rPr lang="de-DE" sz="1400" i="1" dirty="0" err="1">
                <a:solidFill>
                  <a:schemeClr val="bg1"/>
                </a:solidFill>
              </a:rPr>
              <a:t>l’Éducation</a:t>
            </a:r>
            <a:r>
              <a:rPr lang="de-DE" sz="1400" i="1" dirty="0">
                <a:solidFill>
                  <a:schemeClr val="bg1"/>
                </a:solidFill>
              </a:rPr>
              <a:t> Nationale </a:t>
            </a:r>
            <a:r>
              <a:rPr lang="de-DE" sz="1400" dirty="0">
                <a:solidFill>
                  <a:schemeClr val="bg1"/>
                </a:solidFill>
              </a:rPr>
              <a:t>abgestimmt, damit den Schülerinnen und Schülern zusätzlich </a:t>
            </a:r>
          </a:p>
          <a:p>
            <a:r>
              <a:rPr lang="de-DE" sz="1400" dirty="0">
                <a:solidFill>
                  <a:schemeClr val="bg1"/>
                </a:solidFill>
              </a:rPr>
              <a:t>zu ihrem bayerischen Realschulabschluss das DELF B1 verliehen werden kann.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Alle DELF-Sprachzertifikate sind international anerkannt und verfallen nicht.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Angeboten werden sie an der bayerischen Realschule auf drei Niveaustufen: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A1 (8. Klasse- Anfänger), </a:t>
            </a:r>
          </a:p>
          <a:p>
            <a:r>
              <a:rPr lang="de-DE" sz="1400" dirty="0">
                <a:solidFill>
                  <a:schemeClr val="bg1"/>
                </a:solidFill>
              </a:rPr>
              <a:t>A2 (9. Klasse - grundlegende Kenntnisse) und </a:t>
            </a:r>
          </a:p>
          <a:p>
            <a:r>
              <a:rPr lang="de-DE" sz="1400" dirty="0">
                <a:solidFill>
                  <a:schemeClr val="bg1"/>
                </a:solidFill>
              </a:rPr>
              <a:t>B1 (10. Klasse - Fortgeschrittene). </a:t>
            </a:r>
          </a:p>
          <a:p>
            <a:endParaRPr lang="fr-FR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Das Niveau </a:t>
            </a:r>
            <a:r>
              <a:rPr lang="de-DE" sz="1400" b="1" dirty="0">
                <a:solidFill>
                  <a:schemeClr val="bg1"/>
                </a:solidFill>
              </a:rPr>
              <a:t>DELF B1</a:t>
            </a:r>
            <a:r>
              <a:rPr lang="de-DE" sz="1400" dirty="0">
                <a:solidFill>
                  <a:schemeClr val="bg1"/>
                </a:solidFill>
              </a:rPr>
              <a:t> attestiert eine fortgeschrittene Sprachverwendung und gilt damit als </a:t>
            </a:r>
            <a:r>
              <a:rPr lang="de-DE" sz="1400" b="1" dirty="0">
                <a:solidFill>
                  <a:schemeClr val="bg1"/>
                </a:solidFill>
              </a:rPr>
              <a:t>offizieller Nachweis für französische Sprachkenntnisse bei der Bewerbung um eine Ausbildungsstelle oder bei der Einschreibung an einer Hochschule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</a:p>
          <a:p>
            <a:endParaRPr lang="de-DE" sz="7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Damit ist es </a:t>
            </a:r>
            <a:r>
              <a:rPr lang="de-DE" sz="1400" b="1" dirty="0">
                <a:solidFill>
                  <a:schemeClr val="bg1"/>
                </a:solidFill>
              </a:rPr>
              <a:t>ein klares Plus bei der Bewerbung</a:t>
            </a:r>
            <a:r>
              <a:rPr lang="de-DE" sz="1400" dirty="0">
                <a:solidFill>
                  <a:schemeClr val="bg1"/>
                </a:solidFill>
              </a:rPr>
              <a:t> um Praktikums-, Arbeits- oder Duale Studienplätze in internationalen Unternehmen. Ferner entspricht dieses Sprachniveau den für eine Einbürgerung erforderlichen französischen Sprachkenntnissen.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Textfeld 21">
            <a:extLst>
              <a:ext uri="{FF2B5EF4-FFF2-40B4-BE49-F238E27FC236}">
                <a16:creationId xmlns:a16="http://schemas.microsoft.com/office/drawing/2014/main" id="{E4D4C3F4-BD3A-9540-8898-698421B3A7F4}"/>
              </a:ext>
            </a:extLst>
          </p:cNvPr>
          <p:cNvSpPr txBox="1"/>
          <p:nvPr/>
        </p:nvSpPr>
        <p:spPr>
          <a:xfrm>
            <a:off x="755576" y="16915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FBFE35-F536-D24A-850C-3E6491CED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313" y="836712"/>
            <a:ext cx="1933983" cy="1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8" y="273728"/>
            <a:ext cx="8615185" cy="622322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9" r="-1"/>
          <a:stretch/>
        </p:blipFill>
        <p:spPr>
          <a:xfrm rot="322926">
            <a:off x="204441" y="1197749"/>
            <a:ext cx="4876549" cy="5300205"/>
          </a:xfrm>
          <a:prstGeom prst="rect">
            <a:avLst/>
          </a:prstGeom>
        </p:spPr>
      </p:pic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5364088" y="1493348"/>
            <a:ext cx="3528392" cy="15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Ein Sprachzertifikat für Europa und die Welt</a:t>
            </a:r>
            <a:endParaRPr lang="de-DE" sz="800" b="1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vom französischen Bildungsministerium vergeben, weltweit anerkannt und unbefristet gültig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755576" y="862290"/>
            <a:ext cx="4536504" cy="4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3000" b="1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SCOLAIRE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96952"/>
            <a:ext cx="1679075" cy="47005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148064" y="454127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Anfänger 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7803096" y="4432000"/>
            <a:ext cx="134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grundlegende </a:t>
            </a:r>
          </a:p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Kenntnisse 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7373226" y="5221469"/>
            <a:ext cx="177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Source Sans Pro" pitchFamily="34" charset="0"/>
              </a:rPr>
              <a:t>fortgeschrittene Sprachverwendung</a:t>
            </a: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2123728" y="2492896"/>
            <a:ext cx="34563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DELF A2 kann in der 9. Klasse Realschule offiziell eine Schulaufgabe ersetzen.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DELF B1 ist an der Realschule Bestandteil der Mittleren Reife im Fach Französisch.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Die DELF-Prüfung A1, A2 und B1 werden direkt in der Schule abgelegt.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Inhalt und Themen sind auf Jugendliche abgestimmt.</a:t>
            </a:r>
          </a:p>
          <a:p>
            <a:endParaRPr lang="de-DE" sz="5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Die Erfolgsquote liegt bei 96%.</a:t>
            </a:r>
          </a:p>
          <a:p>
            <a:endParaRPr lang="de-DE" sz="600" dirty="0">
              <a:solidFill>
                <a:schemeClr val="bg1"/>
              </a:solidFill>
              <a:latin typeface="Arial" pitchFamily="34" charset="0"/>
              <a:ea typeface="Source Sans Pro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Arial" pitchFamily="34" charset="0"/>
                <a:ea typeface="Source Sans Pro" charset="0"/>
                <a:cs typeface="Arial" pitchFamily="34" charset="0"/>
              </a:rPr>
              <a:t>Das DELF stellt eine wertvolle zusätzliche Qualifikation dar, um später seine Sprachkenntnisse nachzuweisen.</a:t>
            </a:r>
          </a:p>
        </p:txBody>
      </p:sp>
      <p:sp>
        <p:nvSpPr>
          <p:cNvPr id="3" name="Sechseck 2"/>
          <p:cNvSpPr/>
          <p:nvPr/>
        </p:nvSpPr>
        <p:spPr bwMode="auto">
          <a:xfrm rot="5400000">
            <a:off x="6013415" y="4276954"/>
            <a:ext cx="864098" cy="794600"/>
          </a:xfrm>
          <a:prstGeom prst="hexagon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92180" y="4443421"/>
            <a:ext cx="52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A1</a:t>
            </a:r>
            <a:endParaRPr lang="fr-FR" sz="2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8" name="Sechseck 17"/>
          <p:cNvSpPr/>
          <p:nvPr/>
        </p:nvSpPr>
        <p:spPr bwMode="auto">
          <a:xfrm rot="5400000">
            <a:off x="6486817" y="5047923"/>
            <a:ext cx="864098" cy="794600"/>
          </a:xfrm>
          <a:prstGeom prst="hexagon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Sechseck 18"/>
          <p:cNvSpPr/>
          <p:nvPr/>
        </p:nvSpPr>
        <p:spPr bwMode="auto">
          <a:xfrm rot="5400000">
            <a:off x="6947006" y="4276954"/>
            <a:ext cx="864098" cy="794600"/>
          </a:xfrm>
          <a:prstGeom prst="hexagon">
            <a:avLst/>
          </a:prstGeom>
          <a:solidFill>
            <a:schemeClr val="bg1">
              <a:alpha val="8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7102757" y="4432001"/>
            <a:ext cx="55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A2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42568" y="5214390"/>
            <a:ext cx="55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+mn-lt"/>
              </a:rPr>
              <a:t>B1</a:t>
            </a:r>
            <a:endParaRPr lang="fr-FR" sz="29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9512" y="654689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latin typeface="Arial" pitchFamily="34" charset="0"/>
                <a:cs typeface="Arial" pitchFamily="34" charset="0"/>
              </a:rPr>
              <a:t>Seite 9/10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5576" y="16915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DER BAYERISCHE REALSCHULE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644D95-066A-2548-B8B9-838F8D29B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8" y="2317595"/>
            <a:ext cx="1933983" cy="1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582</Words>
  <Application>Microsoft Macintosh PowerPoint</Application>
  <PresentationFormat>Affichage à l'écran (4:3)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 Unicode MS</vt:lpstr>
      <vt:lpstr>Arial</vt:lpstr>
      <vt:lpstr>Calibri</vt:lpstr>
      <vt:lpstr>Roboto</vt:lpstr>
      <vt:lpstr>Source Sans Pro</vt:lpstr>
      <vt:lpstr>Source Sans Pro Black</vt:lpstr>
      <vt:lpstr>Source Sans Pro Light</vt:lpstr>
      <vt:lpstr>Times New Roman</vt:lpstr>
      <vt:lpstr>Office-Design</vt:lpstr>
      <vt:lpstr>Office-Design</vt:lpstr>
      <vt:lpstr>Office-Design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IF</dc:creator>
  <cp:lastModifiedBy>Cecile Hüffer</cp:lastModifiedBy>
  <cp:revision>258</cp:revision>
  <cp:lastPrinted>2017-03-02T09:39:54Z</cp:lastPrinted>
  <dcterms:created xsi:type="dcterms:W3CDTF">1601-01-01T00:00:00Z</dcterms:created>
  <dcterms:modified xsi:type="dcterms:W3CDTF">2021-02-15T16:26:00Z</dcterms:modified>
</cp:coreProperties>
</file>