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C9"/>
    <a:srgbClr val="002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6" y="10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50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17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36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86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05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29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01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69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59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9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50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2F16C-F7E0-4021-BF6C-82C2708EB2E7}" type="datetimeFigureOut">
              <a:rPr lang="de-DE" smtClean="0"/>
              <a:t>25.03.2021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FBFA1-44F0-4827-BC94-1F99AA9F67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06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 descr="image titre ppt.jpg">
            <a:extLst>
              <a:ext uri="{FF2B5EF4-FFF2-40B4-BE49-F238E27FC236}">
                <a16:creationId xmlns="" xmlns:a16="http://schemas.microsoft.com/office/drawing/2014/main" id="{BE1DF4AF-D6BF-824A-AAD3-0F904527F2E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4747" y="0"/>
            <a:ext cx="6317253" cy="23024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52870" y="2068495"/>
            <a:ext cx="9144000" cy="2387600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008AC9"/>
                </a:solidFill>
                <a:latin typeface="Proto Grotesk" panose="02000000000000000000" pitchFamily="50" charset="0"/>
                <a:ea typeface="Arial" charset="0"/>
                <a:cs typeface="Arial" charset="0"/>
              </a:rPr>
              <a:t>Tour du monde francophone</a:t>
            </a:r>
            <a:endParaRPr lang="de-DE" b="1" dirty="0">
              <a:latin typeface="Proto Grotesk" panose="02000000000000000000" pitchFamily="50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7473" y="5990084"/>
            <a:ext cx="9144000" cy="346418"/>
          </a:xfrm>
        </p:spPr>
        <p:txBody>
          <a:bodyPr>
            <a:normAutofit/>
          </a:bodyPr>
          <a:lstStyle/>
          <a:p>
            <a:pPr algn="l"/>
            <a:r>
              <a:rPr lang="de-DE" sz="1800" i="1" dirty="0" err="1" smtClean="0">
                <a:latin typeface="Proto Grotesk Light" panose="02000000000000000000" pitchFamily="50" charset="0"/>
              </a:rPr>
              <a:t>Journée</a:t>
            </a:r>
            <a:r>
              <a:rPr lang="de-DE" sz="1800" i="1" dirty="0" smtClean="0">
                <a:latin typeface="Proto Grotesk Light" panose="02000000000000000000" pitchFamily="50" charset="0"/>
              </a:rPr>
              <a:t> de la </a:t>
            </a:r>
            <a:r>
              <a:rPr lang="de-DE" sz="1800" i="1" dirty="0" err="1">
                <a:latin typeface="Proto Grotesk Light" panose="02000000000000000000" pitchFamily="50" charset="0"/>
              </a:rPr>
              <a:t>f</a:t>
            </a:r>
            <a:r>
              <a:rPr lang="de-DE" sz="1800" i="1" dirty="0" err="1" smtClean="0">
                <a:latin typeface="Proto Grotesk Light" panose="02000000000000000000" pitchFamily="50" charset="0"/>
              </a:rPr>
              <a:t>rancophonie</a:t>
            </a:r>
            <a:r>
              <a:rPr lang="de-DE" sz="1800" i="1" dirty="0" smtClean="0">
                <a:latin typeface="Proto Grotesk Light" panose="02000000000000000000" pitchFamily="50" charset="0"/>
              </a:rPr>
              <a:t> 2021 </a:t>
            </a:r>
            <a:endParaRPr lang="de-DE" sz="1800" i="1" dirty="0">
              <a:latin typeface="Proto Grotesk Light" panose="02000000000000000000" pitchFamily="50" charset="0"/>
            </a:endParaRPr>
          </a:p>
        </p:txBody>
      </p:sp>
      <p:pic>
        <p:nvPicPr>
          <p:cNvPr id="6" name="Image 12">
            <a:extLst>
              <a:ext uri="{FF2B5EF4-FFF2-40B4-BE49-F238E27FC236}">
                <a16:creationId xmlns="" xmlns:a16="http://schemas.microsoft.com/office/drawing/2014/main" id="{46DB1E79-2E57-834C-8113-7AD2C60E0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0035" y="5435600"/>
            <a:ext cx="3938089" cy="992570"/>
          </a:xfrm>
          <a:prstGeom prst="rect">
            <a:avLst/>
          </a:prstGeom>
        </p:spPr>
      </p:pic>
      <p:sp>
        <p:nvSpPr>
          <p:cNvPr id="9" name="Bogen 8"/>
          <p:cNvSpPr/>
          <p:nvPr/>
        </p:nvSpPr>
        <p:spPr>
          <a:xfrm rot="8364195">
            <a:off x="-1319170" y="407318"/>
            <a:ext cx="4394579" cy="1553089"/>
          </a:xfrm>
          <a:prstGeom prst="arc">
            <a:avLst>
              <a:gd name="adj1" fmla="val 15092833"/>
              <a:gd name="adj2" fmla="val 0"/>
            </a:avLst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Bogen 9"/>
          <p:cNvSpPr/>
          <p:nvPr/>
        </p:nvSpPr>
        <p:spPr>
          <a:xfrm rot="1296805">
            <a:off x="2523785" y="75472"/>
            <a:ext cx="6132492" cy="3218112"/>
          </a:xfrm>
          <a:custGeom>
            <a:avLst/>
            <a:gdLst>
              <a:gd name="connsiteX0" fmla="*/ 1553197 w 8180926"/>
              <a:gd name="connsiteY0" fmla="*/ 470882 h 4367577"/>
              <a:gd name="connsiteX1" fmla="*/ 4432533 w 8180926"/>
              <a:gd name="connsiteY1" fmla="*/ 7650 h 4367577"/>
              <a:gd name="connsiteX2" fmla="*/ 7685689 w 8180926"/>
              <a:gd name="connsiteY2" fmla="*/ 1142225 h 4367577"/>
              <a:gd name="connsiteX3" fmla="*/ 4090463 w 8180926"/>
              <a:gd name="connsiteY3" fmla="*/ 2183789 h 4367577"/>
              <a:gd name="connsiteX4" fmla="*/ 1553197 w 8180926"/>
              <a:gd name="connsiteY4" fmla="*/ 470882 h 4367577"/>
              <a:gd name="connsiteX0" fmla="*/ 1553197 w 8180926"/>
              <a:gd name="connsiteY0" fmla="*/ 470882 h 4367577"/>
              <a:gd name="connsiteX1" fmla="*/ 4432533 w 8180926"/>
              <a:gd name="connsiteY1" fmla="*/ 7650 h 4367577"/>
              <a:gd name="connsiteX2" fmla="*/ 7685689 w 8180926"/>
              <a:gd name="connsiteY2" fmla="*/ 1142225 h 4367577"/>
              <a:gd name="connsiteX0" fmla="*/ 0 w 6132492"/>
              <a:gd name="connsiteY0" fmla="*/ 866149 h 2579056"/>
              <a:gd name="connsiteX1" fmla="*/ 2879336 w 6132492"/>
              <a:gd name="connsiteY1" fmla="*/ 402917 h 2579056"/>
              <a:gd name="connsiteX2" fmla="*/ 6132492 w 6132492"/>
              <a:gd name="connsiteY2" fmla="*/ 1537492 h 2579056"/>
              <a:gd name="connsiteX3" fmla="*/ 2537266 w 6132492"/>
              <a:gd name="connsiteY3" fmla="*/ 2579056 h 2579056"/>
              <a:gd name="connsiteX4" fmla="*/ 0 w 6132492"/>
              <a:gd name="connsiteY4" fmla="*/ 866149 h 2579056"/>
              <a:gd name="connsiteX0" fmla="*/ 0 w 6132492"/>
              <a:gd name="connsiteY0" fmla="*/ 866149 h 2579056"/>
              <a:gd name="connsiteX1" fmla="*/ 2997387 w 6132492"/>
              <a:gd name="connsiteY1" fmla="*/ 2682 h 2579056"/>
              <a:gd name="connsiteX2" fmla="*/ 6132492 w 6132492"/>
              <a:gd name="connsiteY2" fmla="*/ 1537492 h 2579056"/>
              <a:gd name="connsiteX0" fmla="*/ 0 w 6132492"/>
              <a:gd name="connsiteY0" fmla="*/ 608746 h 2321653"/>
              <a:gd name="connsiteX1" fmla="*/ 2879336 w 6132492"/>
              <a:gd name="connsiteY1" fmla="*/ 145514 h 2321653"/>
              <a:gd name="connsiteX2" fmla="*/ 6132492 w 6132492"/>
              <a:gd name="connsiteY2" fmla="*/ 1280089 h 2321653"/>
              <a:gd name="connsiteX3" fmla="*/ 2537266 w 6132492"/>
              <a:gd name="connsiteY3" fmla="*/ 2321653 h 2321653"/>
              <a:gd name="connsiteX4" fmla="*/ 0 w 6132492"/>
              <a:gd name="connsiteY4" fmla="*/ 608746 h 2321653"/>
              <a:gd name="connsiteX0" fmla="*/ 0 w 6132492"/>
              <a:gd name="connsiteY0" fmla="*/ 608746 h 2321653"/>
              <a:gd name="connsiteX1" fmla="*/ 2808164 w 6132492"/>
              <a:gd name="connsiteY1" fmla="*/ 4666 h 2321653"/>
              <a:gd name="connsiteX2" fmla="*/ 6132492 w 6132492"/>
              <a:gd name="connsiteY2" fmla="*/ 1280089 h 2321653"/>
              <a:gd name="connsiteX0" fmla="*/ 0 w 6132492"/>
              <a:gd name="connsiteY0" fmla="*/ 608212 h 2321119"/>
              <a:gd name="connsiteX1" fmla="*/ 2879336 w 6132492"/>
              <a:gd name="connsiteY1" fmla="*/ 144980 h 2321119"/>
              <a:gd name="connsiteX2" fmla="*/ 6132492 w 6132492"/>
              <a:gd name="connsiteY2" fmla="*/ 1279555 h 2321119"/>
              <a:gd name="connsiteX3" fmla="*/ 2537266 w 6132492"/>
              <a:gd name="connsiteY3" fmla="*/ 2321119 h 2321119"/>
              <a:gd name="connsiteX4" fmla="*/ 0 w 6132492"/>
              <a:gd name="connsiteY4" fmla="*/ 608212 h 2321119"/>
              <a:gd name="connsiteX0" fmla="*/ 32796 w 6132492"/>
              <a:gd name="connsiteY0" fmla="*/ 653938 h 2321119"/>
              <a:gd name="connsiteX1" fmla="*/ 2808164 w 6132492"/>
              <a:gd name="connsiteY1" fmla="*/ 4132 h 2321119"/>
              <a:gd name="connsiteX2" fmla="*/ 6132492 w 6132492"/>
              <a:gd name="connsiteY2" fmla="*/ 1279555 h 2321119"/>
              <a:gd name="connsiteX0" fmla="*/ 0 w 6132492"/>
              <a:gd name="connsiteY0" fmla="*/ 1465540 h 3178447"/>
              <a:gd name="connsiteX1" fmla="*/ 2879336 w 6132492"/>
              <a:gd name="connsiteY1" fmla="*/ 1002308 h 3178447"/>
              <a:gd name="connsiteX2" fmla="*/ 6132492 w 6132492"/>
              <a:gd name="connsiteY2" fmla="*/ 2136883 h 3178447"/>
              <a:gd name="connsiteX3" fmla="*/ 2537266 w 6132492"/>
              <a:gd name="connsiteY3" fmla="*/ 3178447 h 3178447"/>
              <a:gd name="connsiteX4" fmla="*/ 0 w 6132492"/>
              <a:gd name="connsiteY4" fmla="*/ 1465540 h 3178447"/>
              <a:gd name="connsiteX0" fmla="*/ 32796 w 6132492"/>
              <a:gd name="connsiteY0" fmla="*/ 1511266 h 3178447"/>
              <a:gd name="connsiteX1" fmla="*/ 2496728 w 6132492"/>
              <a:gd name="connsiteY1" fmla="*/ 1295 h 3178447"/>
              <a:gd name="connsiteX2" fmla="*/ 6132492 w 6132492"/>
              <a:gd name="connsiteY2" fmla="*/ 2136883 h 3178447"/>
              <a:gd name="connsiteX0" fmla="*/ 0 w 6132492"/>
              <a:gd name="connsiteY0" fmla="*/ 1505205 h 3218112"/>
              <a:gd name="connsiteX1" fmla="*/ 2879336 w 6132492"/>
              <a:gd name="connsiteY1" fmla="*/ 1041973 h 3218112"/>
              <a:gd name="connsiteX2" fmla="*/ 6132492 w 6132492"/>
              <a:gd name="connsiteY2" fmla="*/ 2176548 h 3218112"/>
              <a:gd name="connsiteX3" fmla="*/ 2537266 w 6132492"/>
              <a:gd name="connsiteY3" fmla="*/ 3218112 h 3218112"/>
              <a:gd name="connsiteX4" fmla="*/ 0 w 6132492"/>
              <a:gd name="connsiteY4" fmla="*/ 1505205 h 3218112"/>
              <a:gd name="connsiteX0" fmla="*/ 32796 w 6132492"/>
              <a:gd name="connsiteY0" fmla="*/ 1550931 h 3218112"/>
              <a:gd name="connsiteX1" fmla="*/ 546053 w 6132492"/>
              <a:gd name="connsiteY1" fmla="*/ 632810 h 3218112"/>
              <a:gd name="connsiteX2" fmla="*/ 2496728 w 6132492"/>
              <a:gd name="connsiteY2" fmla="*/ 40960 h 3218112"/>
              <a:gd name="connsiteX3" fmla="*/ 6132492 w 6132492"/>
              <a:gd name="connsiteY3" fmla="*/ 2176548 h 321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2492" h="3218112" stroke="0" extrusionOk="0">
                <a:moveTo>
                  <a:pt x="0" y="1505205"/>
                </a:moveTo>
                <a:cubicBezTo>
                  <a:pt x="814788" y="1161209"/>
                  <a:pt x="1844200" y="995596"/>
                  <a:pt x="2879336" y="1041973"/>
                </a:cubicBezTo>
                <a:cubicBezTo>
                  <a:pt x="4252454" y="1103492"/>
                  <a:pt x="5475277" y="1529966"/>
                  <a:pt x="6132492" y="2176548"/>
                </a:cubicBezTo>
                <a:lnTo>
                  <a:pt x="2537266" y="3218112"/>
                </a:lnTo>
                <a:lnTo>
                  <a:pt x="0" y="1505205"/>
                </a:lnTo>
                <a:close/>
              </a:path>
              <a:path w="6132492" h="3218112" fill="none">
                <a:moveTo>
                  <a:pt x="32796" y="1550931"/>
                </a:moveTo>
                <a:cubicBezTo>
                  <a:pt x="151494" y="1463068"/>
                  <a:pt x="135398" y="884472"/>
                  <a:pt x="546053" y="632810"/>
                </a:cubicBezTo>
                <a:cubicBezTo>
                  <a:pt x="956708" y="381148"/>
                  <a:pt x="1598810" y="-151173"/>
                  <a:pt x="2496728" y="40960"/>
                </a:cubicBezTo>
                <a:cubicBezTo>
                  <a:pt x="3869846" y="102479"/>
                  <a:pt x="5475277" y="1529966"/>
                  <a:pt x="6132492" y="2176548"/>
                </a:cubicBezTo>
              </a:path>
            </a:pathLst>
          </a:cu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2052870" y="4512321"/>
            <a:ext cx="9144000" cy="3464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>
                <a:solidFill>
                  <a:srgbClr val="008AC9"/>
                </a:solidFill>
                <a:latin typeface="Proto Grotesk Light" panose="02000000000000000000" pitchFamily="50" charset="0"/>
              </a:rPr>
              <a:t>Jeu de </a:t>
            </a:r>
            <a:r>
              <a:rPr lang="de-DE" dirty="0" err="1" smtClean="0">
                <a:solidFill>
                  <a:srgbClr val="008AC9"/>
                </a:solidFill>
                <a:latin typeface="Proto Grotesk Light" panose="02000000000000000000" pitchFamily="50" charset="0"/>
              </a:rPr>
              <a:t>piste</a:t>
            </a:r>
            <a:r>
              <a:rPr lang="de-DE" dirty="0" smtClean="0">
                <a:solidFill>
                  <a:srgbClr val="008AC9"/>
                </a:solidFill>
                <a:latin typeface="Proto Grotesk Light" panose="02000000000000000000" pitchFamily="50" charset="0"/>
              </a:rPr>
              <a:t> </a:t>
            </a:r>
            <a:endParaRPr lang="de-DE" dirty="0">
              <a:solidFill>
                <a:srgbClr val="008AC9"/>
              </a:solidFill>
              <a:latin typeface="Proto Grotesk Light" panose="02000000000000000000" pitchFamily="50" charset="0"/>
            </a:endParaRPr>
          </a:p>
        </p:txBody>
      </p:sp>
      <p:pic>
        <p:nvPicPr>
          <p:cNvPr id="1026" name="Picture 2" descr="flieger_v_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6" t="32872" r="25499" b="25717"/>
          <a:stretch>
            <a:fillRect/>
          </a:stretch>
        </p:blipFill>
        <p:spPr bwMode="auto">
          <a:xfrm rot="367646">
            <a:off x="1335146" y="521772"/>
            <a:ext cx="1408151" cy="106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 descr="karte_v_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3" t="19693" r="9145" b="19315"/>
          <a:stretch>
            <a:fillRect/>
          </a:stretch>
        </p:blipFill>
        <p:spPr bwMode="auto">
          <a:xfrm>
            <a:off x="7328990" y="3146180"/>
            <a:ext cx="1704383" cy="138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409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Bienvenue en…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832939" y="1802285"/>
            <a:ext cx="10064655" cy="799025"/>
          </a:xfrm>
          <a:prstGeom prst="rect">
            <a:avLst/>
          </a:prstGeom>
          <a:noFill/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</a:lstStyle>
          <a:p>
            <a:r>
              <a:rPr lang="fr-FR" sz="3600" dirty="0">
                <a:latin typeface="+mj-lt"/>
              </a:rPr>
              <a:t>Ordonne les lettres bleues pour trouver le pays </a:t>
            </a:r>
            <a:r>
              <a:rPr lang="fr-FR" sz="3600" dirty="0" smtClean="0">
                <a:latin typeface="+mj-lt"/>
              </a:rPr>
              <a:t>d’arrivée. </a:t>
            </a:r>
          </a:p>
          <a:p>
            <a:r>
              <a:rPr lang="fr-FR" sz="3600" dirty="0" smtClean="0">
                <a:latin typeface="+mj-lt"/>
              </a:rPr>
              <a:t>Tu arrives en </a:t>
            </a:r>
            <a:r>
              <a:rPr lang="fr-FR" dirty="0"/>
              <a:t> </a:t>
            </a:r>
          </a:p>
          <a:p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dirty="0"/>
              <a:t>  </a:t>
            </a:r>
          </a:p>
          <a:p>
            <a:r>
              <a:rPr lang="de-DE" dirty="0"/>
              <a:t> </a:t>
            </a:r>
          </a:p>
          <a:p>
            <a:endParaRPr lang="de-DE" dirty="0"/>
          </a:p>
          <a:p>
            <a:pPr lvl="1"/>
            <a:endParaRPr lang="de-DE" altLang="de-DE" dirty="0"/>
          </a:p>
        </p:txBody>
      </p:sp>
      <p:pic>
        <p:nvPicPr>
          <p:cNvPr id="5" name="Picture 3"/>
          <p:cNvPicPr/>
          <p:nvPr/>
        </p:nvPicPr>
        <p:blipFill>
          <a:blip r:embed="rId3"/>
          <a:stretch/>
        </p:blipFill>
        <p:spPr>
          <a:xfrm>
            <a:off x="9311880" y="6006101"/>
            <a:ext cx="2216020" cy="558127"/>
          </a:xfrm>
          <a:prstGeom prst="rect">
            <a:avLst/>
          </a:prstGeom>
          <a:ln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45669" y="3606417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651449" y="3606417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086825" y="3606417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227981" y="3606417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369137" y="3606417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8792605" y="3606417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510293" y="3606417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Espace réservé du contenu 1"/>
          <p:cNvSpPr txBox="1">
            <a:spLocks/>
          </p:cNvSpPr>
          <p:nvPr/>
        </p:nvSpPr>
        <p:spPr>
          <a:xfrm>
            <a:off x="6096000" y="5002220"/>
            <a:ext cx="3691965" cy="799025"/>
          </a:xfrm>
          <a:prstGeom prst="rect">
            <a:avLst/>
          </a:prstGeom>
          <a:noFill/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</a:lstStyle>
          <a:p>
            <a:pPr lvl="1" algn="r"/>
            <a:r>
              <a:rPr lang="de-DE" altLang="de-DE" dirty="0" err="1" smtClean="0"/>
              <a:t>Indice</a:t>
            </a:r>
            <a:r>
              <a:rPr lang="de-DE" altLang="de-DE" dirty="0" smtClean="0"/>
              <a:t> : </a:t>
            </a:r>
            <a:r>
              <a:rPr lang="de-DE" altLang="de-DE" dirty="0" err="1" smtClean="0"/>
              <a:t>c‘est</a:t>
            </a:r>
            <a:r>
              <a:rPr lang="de-DE" altLang="de-DE" dirty="0" smtClean="0"/>
              <a:t> en </a:t>
            </a:r>
            <a:r>
              <a:rPr lang="de-DE" altLang="de-DE" dirty="0" err="1" smtClean="0"/>
              <a:t>Afrique</a:t>
            </a:r>
            <a:r>
              <a:rPr lang="de-DE" altLang="de-DE" dirty="0" smtClean="0"/>
              <a:t> </a:t>
            </a:r>
            <a:r>
              <a:rPr lang="de-DE" altLang="de-DE" dirty="0" smtClean="0">
                <a:sym typeface="Wingdings" panose="05000000000000000000" pitchFamily="2" charset="2"/>
              </a:rPr>
              <a:t></a:t>
            </a:r>
            <a:endParaRPr lang="de-DE" altLang="de-DE" dirty="0"/>
          </a:p>
        </p:txBody>
      </p:sp>
      <p:sp>
        <p:nvSpPr>
          <p:cNvPr id="24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513498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Tu as trouvé ? Bravo !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pic>
        <p:nvPicPr>
          <p:cNvPr id="6" name="Picture 2" descr="marker_v_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93" t="26277" r="33907" b="24796"/>
          <a:stretch>
            <a:fillRect/>
          </a:stretch>
        </p:blipFill>
        <p:spPr bwMode="auto">
          <a:xfrm>
            <a:off x="1035642" y="1802285"/>
            <a:ext cx="647048" cy="101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206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Raconte ton voyage dans ce pays.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832939" y="1519560"/>
            <a:ext cx="8327250" cy="489552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fr-FR" sz="3600" dirty="0">
                <a:latin typeface="+mj-lt"/>
              </a:rPr>
              <a:t>Écris une lettre, </a:t>
            </a:r>
            <a:r>
              <a:rPr lang="fr-FR" sz="3600" dirty="0" smtClean="0">
                <a:latin typeface="+mj-lt"/>
              </a:rPr>
              <a:t>une </a:t>
            </a:r>
            <a:r>
              <a:rPr lang="fr-FR" sz="3600" dirty="0">
                <a:latin typeface="+mj-lt"/>
              </a:rPr>
              <a:t>carte </a:t>
            </a:r>
            <a:r>
              <a:rPr lang="fr-FR" sz="3600" dirty="0" smtClean="0">
                <a:latin typeface="+mj-lt"/>
              </a:rPr>
              <a:t>postale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3600" dirty="0" smtClean="0">
                <a:latin typeface="+mj-lt"/>
              </a:rPr>
              <a:t>ou enregistre un </a:t>
            </a:r>
            <a:r>
              <a:rPr lang="fr-FR" sz="3600" dirty="0">
                <a:latin typeface="+mj-lt"/>
              </a:rPr>
              <a:t>message </a:t>
            </a:r>
            <a:r>
              <a:rPr lang="fr-FR" sz="3600" dirty="0" smtClean="0">
                <a:latin typeface="+mj-lt"/>
              </a:rPr>
              <a:t>vocal.</a:t>
            </a:r>
            <a:endParaRPr lang="fr-FR" sz="3600" dirty="0">
              <a:latin typeface="+mj-lt"/>
            </a:endParaRP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fr-FR" sz="3600" dirty="0" smtClean="0">
                <a:latin typeface="+mj-lt"/>
              </a:rPr>
              <a:t>Envoie ton travail </a:t>
            </a:r>
            <a:r>
              <a:rPr lang="fr-FR" sz="3600" dirty="0">
                <a:latin typeface="+mj-lt"/>
              </a:rPr>
              <a:t>avant le </a:t>
            </a:r>
            <a:r>
              <a:rPr lang="fr-FR" sz="3600" dirty="0" smtClean="0">
                <a:latin typeface="+mj-lt"/>
              </a:rPr>
              <a:t>30 avril 2021 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3600" dirty="0" smtClean="0">
                <a:latin typeface="+mj-lt"/>
              </a:rPr>
              <a:t>clea.jezequel@institutfrancais.de</a:t>
            </a:r>
            <a:r>
              <a:rPr lang="de-DE" dirty="0"/>
              <a:t> </a:t>
            </a:r>
            <a:r>
              <a:rPr lang="de-DE" dirty="0" smtClean="0"/>
              <a:t>   </a:t>
            </a:r>
            <a:r>
              <a:rPr lang="de-DE" dirty="0" err="1" smtClean="0"/>
              <a:t>ou</a:t>
            </a:r>
            <a:r>
              <a:rPr lang="de-DE" dirty="0" smtClean="0"/>
              <a:t>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/>
              <a:t>Cléa Jezequel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/>
              <a:t>Institut français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err="1" smtClean="0"/>
              <a:t>Heimhuderstraße</a:t>
            </a:r>
            <a:r>
              <a:rPr lang="fr-FR" dirty="0" smtClean="0"/>
              <a:t> 55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 smtClean="0"/>
              <a:t>20148 </a:t>
            </a:r>
            <a:r>
              <a:rPr lang="fr-FR" dirty="0" err="1" smtClean="0"/>
              <a:t>Hamburg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altLang="de-DE" dirty="0" smtClean="0">
              <a:latin typeface="Proto Grotesk Light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7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2290673" y="5514557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fr-FR" sz="4000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Félicitations !</a:t>
            </a:r>
            <a:endParaRPr lang="fr-FR" sz="4000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pic>
        <p:nvPicPr>
          <p:cNvPr id="5" name="Picture 2" descr="stift_v_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5" t="21513" r="32578" b="13774"/>
          <a:stretch>
            <a:fillRect/>
          </a:stretch>
        </p:blipFill>
        <p:spPr bwMode="auto">
          <a:xfrm>
            <a:off x="1252095" y="1539615"/>
            <a:ext cx="387710" cy="71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099" name="Picture 3" descr="sprachnachricht_v_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5" t="32178" r="24916" b="21027"/>
          <a:stretch>
            <a:fillRect/>
          </a:stretch>
        </p:blipFill>
        <p:spPr bwMode="auto">
          <a:xfrm>
            <a:off x="969893" y="2249922"/>
            <a:ext cx="750015" cy="70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6" name="Picture 2" descr="flieger_v_v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6" t="32872" r="25499" b="25717"/>
          <a:stretch>
            <a:fillRect/>
          </a:stretch>
        </p:blipFill>
        <p:spPr bwMode="auto">
          <a:xfrm rot="291653">
            <a:off x="849222" y="3470295"/>
            <a:ext cx="805747" cy="60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66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A vos marques, prêts ? C’est parti !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832939" y="1924334"/>
            <a:ext cx="8327250" cy="166853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>
                <a:latin typeface="+mj-lt"/>
              </a:rPr>
              <a:t>Rund um die Welt wird französisch gesprochen.  </a:t>
            </a:r>
            <a:endParaRPr lang="de-DE" dirty="0" smtClean="0">
              <a:latin typeface="+mj-lt"/>
            </a:endParaRPr>
          </a:p>
          <a:p>
            <a:pPr marL="0" indent="0">
              <a:buNone/>
            </a:pPr>
            <a:r>
              <a:rPr lang="de-DE" dirty="0" smtClean="0">
                <a:latin typeface="+mj-lt"/>
              </a:rPr>
              <a:t>Diese </a:t>
            </a:r>
            <a:r>
              <a:rPr lang="de-DE" i="1" dirty="0">
                <a:latin typeface="+mj-lt"/>
              </a:rPr>
              <a:t>Tour du </a:t>
            </a:r>
            <a:r>
              <a:rPr lang="de-DE" i="1" dirty="0" err="1">
                <a:latin typeface="+mj-lt"/>
              </a:rPr>
              <a:t>monde</a:t>
            </a:r>
            <a:r>
              <a:rPr lang="de-DE" i="1" dirty="0">
                <a:latin typeface="+mj-lt"/>
              </a:rPr>
              <a:t> </a:t>
            </a:r>
            <a:r>
              <a:rPr lang="de-DE" dirty="0" smtClean="0">
                <a:latin typeface="+mj-lt"/>
              </a:rPr>
              <a:t>lässt </a:t>
            </a:r>
            <a:r>
              <a:rPr lang="de-DE" dirty="0">
                <a:latin typeface="+mj-lt"/>
              </a:rPr>
              <a:t>D</a:t>
            </a:r>
            <a:r>
              <a:rPr lang="de-DE" dirty="0" smtClean="0">
                <a:latin typeface="+mj-lt"/>
              </a:rPr>
              <a:t>ich </a:t>
            </a:r>
            <a:r>
              <a:rPr lang="de-DE" dirty="0">
                <a:latin typeface="+mj-lt"/>
              </a:rPr>
              <a:t>einige </a:t>
            </a:r>
            <a:r>
              <a:rPr lang="de-DE" dirty="0" smtClean="0">
                <a:latin typeface="+mj-lt"/>
              </a:rPr>
              <a:t>diesen Ländern und Gebieten </a:t>
            </a:r>
            <a:r>
              <a:rPr lang="de-DE" dirty="0">
                <a:latin typeface="+mj-lt"/>
              </a:rPr>
              <a:t>entdecken.</a:t>
            </a:r>
            <a:endParaRPr lang="de-DE" sz="2000" dirty="0">
              <a:latin typeface="+mj-lt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latin typeface="+mj-lt"/>
              </a:rPr>
              <a:t>Beantworte die Rätsel und finde heraus, wo die Reise hinführt!  </a:t>
            </a:r>
          </a:p>
          <a:p>
            <a:pPr marL="0" indent="0">
              <a:buNone/>
            </a:pPr>
            <a:r>
              <a:rPr lang="de-DE" dirty="0">
                <a:latin typeface="+mj-lt"/>
              </a:rPr>
              <a:t>Schreibe dann einen Brief, eine Postkarte oder schicke eine Sprachnachricht, um von deinem Aufenthalt in diesem Land zu erzählen. </a:t>
            </a:r>
            <a:r>
              <a:rPr lang="de-DE" dirty="0"/>
              <a:t> </a:t>
            </a:r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altLang="de-DE" dirty="0" smtClean="0">
              <a:latin typeface="Proto Grotesk Light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/>
          <p:nvPr/>
        </p:nvPicPr>
        <p:blipFill>
          <a:blip r:embed="rId3"/>
          <a:stretch/>
        </p:blipFill>
        <p:spPr>
          <a:xfrm>
            <a:off x="9311880" y="6006101"/>
            <a:ext cx="2216020" cy="558127"/>
          </a:xfrm>
          <a:prstGeom prst="rect">
            <a:avLst/>
          </a:prstGeom>
          <a:ln>
            <a:noFill/>
          </a:ln>
        </p:spPr>
      </p:pic>
      <p:sp>
        <p:nvSpPr>
          <p:cNvPr id="6" name="Ovale Legende 5"/>
          <p:cNvSpPr/>
          <p:nvPr/>
        </p:nvSpPr>
        <p:spPr>
          <a:xfrm>
            <a:off x="1023583" y="1924334"/>
            <a:ext cx="682388" cy="532263"/>
          </a:xfrm>
          <a:prstGeom prst="wedgeEllipseCallout">
            <a:avLst/>
          </a:prstGeom>
          <a:noFill/>
          <a:ln w="19050">
            <a:solidFill>
              <a:srgbClr val="008A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0" name="Picture 2" descr="karte_v_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3" t="19693" r="9145" b="19315"/>
          <a:stretch>
            <a:fillRect/>
          </a:stretch>
        </p:blipFill>
        <p:spPr bwMode="auto">
          <a:xfrm>
            <a:off x="945698" y="3893117"/>
            <a:ext cx="838157" cy="67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42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Tour du monde francophone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655519" y="2174023"/>
            <a:ext cx="10064655" cy="7990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>
                <a:latin typeface="+mj-lt"/>
              </a:rPr>
              <a:t>Dans quel pays peut-on voir des pyramides ?  </a:t>
            </a:r>
          </a:p>
          <a:p>
            <a:pPr marL="0" indent="0">
              <a:buNone/>
            </a:pPr>
            <a:r>
              <a:rPr lang="de-DE" sz="3600" dirty="0"/>
              <a:t> </a:t>
            </a:r>
          </a:p>
          <a:p>
            <a:pPr marL="0" indent="0">
              <a:buNone/>
            </a:pPr>
            <a:endParaRPr lang="de-DE" sz="3600" dirty="0"/>
          </a:p>
          <a:p>
            <a:pPr marL="457200" lvl="1" indent="0">
              <a:buNone/>
            </a:pPr>
            <a:endParaRPr lang="de-DE" altLang="de-DE" sz="3600" dirty="0" smtClean="0">
              <a:latin typeface="Proto Grotesk Light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/>
          <p:nvPr/>
        </p:nvPicPr>
        <p:blipFill>
          <a:blip r:embed="rId3"/>
          <a:stretch/>
        </p:blipFill>
        <p:spPr>
          <a:xfrm>
            <a:off x="9311880" y="6006101"/>
            <a:ext cx="2216020" cy="558127"/>
          </a:xfrm>
          <a:prstGeom prst="rect">
            <a:avLst/>
          </a:prstGeom>
          <a:ln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45669" y="3429000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510293" y="3418764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086825" y="3429000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227981" y="3429000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369137" y="3429000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7651449" y="3429000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834325" y="2091828"/>
            <a:ext cx="700175" cy="692316"/>
          </a:xfrm>
          <a:prstGeom prst="ellipse">
            <a:avLst/>
          </a:prstGeom>
          <a:solidFill>
            <a:srgbClr val="0028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Proto Grotesk" panose="02000000000000000000" pitchFamily="50" charset="0"/>
              </a:rPr>
              <a:t>1</a:t>
            </a:r>
            <a:endParaRPr lang="de-DE" b="1" dirty="0">
              <a:latin typeface="Proto Grotesk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1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Tour du monde francophone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832939" y="2171241"/>
            <a:ext cx="10064655" cy="7990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 smtClean="0">
                <a:latin typeface="+mj-lt"/>
              </a:rPr>
              <a:t>Dans </a:t>
            </a:r>
            <a:r>
              <a:rPr lang="fr-FR" sz="3600" dirty="0">
                <a:latin typeface="+mj-lt"/>
              </a:rPr>
              <a:t>cette province francophone du Canada, on </a:t>
            </a:r>
            <a:r>
              <a:rPr lang="fr-FR" sz="3600" dirty="0" smtClean="0">
                <a:latin typeface="+mj-lt"/>
              </a:rPr>
              <a:t>dit souvent </a:t>
            </a:r>
            <a:r>
              <a:rPr lang="fr-FR" sz="3600" dirty="0">
                <a:latin typeface="+mj-lt"/>
              </a:rPr>
              <a:t>« c’est </a:t>
            </a:r>
            <a:r>
              <a:rPr lang="fr-FR" sz="3600" dirty="0" err="1">
                <a:latin typeface="+mj-lt"/>
              </a:rPr>
              <a:t>cute</a:t>
            </a:r>
            <a:r>
              <a:rPr lang="fr-FR" sz="3600" dirty="0">
                <a:latin typeface="+mj-lt"/>
              </a:rPr>
              <a:t> » plutôt que « </a:t>
            </a:r>
            <a:r>
              <a:rPr lang="fr-FR" sz="3600" dirty="0" smtClean="0">
                <a:latin typeface="+mj-lt"/>
              </a:rPr>
              <a:t>c’est mignon</a:t>
            </a:r>
            <a:r>
              <a:rPr lang="fr-FR" sz="3600" dirty="0">
                <a:latin typeface="+mj-lt"/>
              </a:rPr>
              <a:t> ».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sz="3600" dirty="0" smtClean="0">
                <a:latin typeface="+mj-lt"/>
              </a:rPr>
              <a:t> </a:t>
            </a:r>
            <a:r>
              <a:rPr lang="fr-FR" sz="3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de-DE" sz="3600" dirty="0"/>
              <a:t> </a:t>
            </a:r>
          </a:p>
          <a:p>
            <a:pPr marL="0" indent="0">
              <a:buNone/>
            </a:pPr>
            <a:endParaRPr lang="de-DE" sz="3600" dirty="0"/>
          </a:p>
          <a:p>
            <a:pPr marL="457200" lvl="1" indent="0">
              <a:buNone/>
            </a:pPr>
            <a:endParaRPr lang="de-DE" altLang="de-DE" sz="3600" dirty="0" smtClean="0">
              <a:latin typeface="Proto Grotesk Light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/>
          <p:nvPr/>
        </p:nvPicPr>
        <p:blipFill>
          <a:blip r:embed="rId3"/>
          <a:stretch/>
        </p:blipFill>
        <p:spPr>
          <a:xfrm>
            <a:off x="9311880" y="6006101"/>
            <a:ext cx="2216020" cy="558127"/>
          </a:xfrm>
          <a:prstGeom prst="rect">
            <a:avLst/>
          </a:prstGeom>
          <a:ln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45669" y="4220573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510293" y="4210337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086825" y="4220573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227981" y="4220573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369137" y="4220573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7651449" y="4220573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834325" y="2171241"/>
            <a:ext cx="700175" cy="692316"/>
          </a:xfrm>
          <a:prstGeom prst="ellipse">
            <a:avLst/>
          </a:prstGeom>
          <a:solidFill>
            <a:srgbClr val="0028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Proto Grotesk" panose="02000000000000000000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2626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Tour du monde francophone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832939" y="1688910"/>
            <a:ext cx="10064655" cy="7990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>
                <a:latin typeface="+mj-lt"/>
              </a:rPr>
              <a:t>Sur cette île du Pacifique vivent les cagous, des oiseaux qui ne volent pas</a:t>
            </a:r>
            <a:r>
              <a:rPr lang="fr-FR" sz="3600" dirty="0" smtClean="0">
                <a:latin typeface="+mj-lt"/>
              </a:rPr>
              <a:t>.</a:t>
            </a: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sz="3600" dirty="0" smtClean="0">
                <a:latin typeface="+mj-lt"/>
              </a:rPr>
              <a:t> </a:t>
            </a:r>
            <a:r>
              <a:rPr lang="fr-FR" sz="3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de-DE" sz="3600" dirty="0"/>
              <a:t> </a:t>
            </a:r>
          </a:p>
          <a:p>
            <a:pPr marL="0" indent="0">
              <a:buNone/>
            </a:pPr>
            <a:endParaRPr lang="de-DE" sz="3600" dirty="0"/>
          </a:p>
          <a:p>
            <a:pPr marL="457200" lvl="1" indent="0">
              <a:buNone/>
            </a:pPr>
            <a:endParaRPr lang="de-DE" altLang="de-DE" sz="3600" dirty="0" smtClean="0">
              <a:latin typeface="Proto Grotesk Light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/>
          <p:nvPr/>
        </p:nvPicPr>
        <p:blipFill>
          <a:blip r:embed="rId3"/>
          <a:stretch/>
        </p:blipFill>
        <p:spPr>
          <a:xfrm>
            <a:off x="9311880" y="6006101"/>
            <a:ext cx="2216020" cy="558127"/>
          </a:xfrm>
          <a:prstGeom prst="rect">
            <a:avLst/>
          </a:prstGeom>
          <a:ln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32021" y="306476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769201" y="4521900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073177" y="306476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496645" y="306476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355489" y="306476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7637801" y="306476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834325" y="1796772"/>
            <a:ext cx="700175" cy="692316"/>
          </a:xfrm>
          <a:prstGeom prst="ellipse">
            <a:avLst/>
          </a:prstGeom>
          <a:solidFill>
            <a:srgbClr val="0028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latin typeface="Proto Grotesk" panose="02000000000000000000" pitchFamily="50" charset="0"/>
              </a:rPr>
              <a:t>3</a:t>
            </a:r>
            <a:endParaRPr lang="de-DE" b="1" dirty="0">
              <a:latin typeface="Proto Grotesk" panose="02000000000000000000" pitchFamily="50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8778957" y="3054531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9920113" y="3054531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932021" y="45358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4214333" y="45358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73177" y="45358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496645" y="45358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5355489" y="45358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637801" y="45358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217364" y="3076791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9920113" y="4525621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1060895" y="4521900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9" name="Gerader Verbinder 8"/>
          <p:cNvCxnSpPr/>
          <p:nvPr/>
        </p:nvCxnSpPr>
        <p:spPr>
          <a:xfrm>
            <a:off x="11294583" y="3662328"/>
            <a:ext cx="46663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35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Tour du monde francophone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832939" y="2064532"/>
            <a:ext cx="10064655" cy="7990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>
                <a:latin typeface="+mj-lt"/>
              </a:rPr>
              <a:t>Les BD </a:t>
            </a:r>
            <a:r>
              <a:rPr lang="fr-FR" sz="3600" i="1" dirty="0">
                <a:latin typeface="+mj-lt"/>
              </a:rPr>
              <a:t>Les aventures de Tintin </a:t>
            </a:r>
            <a:r>
              <a:rPr lang="fr-FR" sz="3600" dirty="0">
                <a:latin typeface="+mj-lt"/>
              </a:rPr>
              <a:t>et </a:t>
            </a:r>
            <a:r>
              <a:rPr lang="fr-FR" sz="3600" i="1" dirty="0">
                <a:latin typeface="+mj-lt"/>
              </a:rPr>
              <a:t>Les </a:t>
            </a:r>
            <a:r>
              <a:rPr lang="fr-FR" sz="3600" i="1" dirty="0" err="1">
                <a:latin typeface="+mj-lt"/>
              </a:rPr>
              <a:t>Stroumpfs</a:t>
            </a:r>
            <a:r>
              <a:rPr lang="fr-FR" sz="3600" i="1" dirty="0">
                <a:latin typeface="+mj-lt"/>
              </a:rPr>
              <a:t> </a:t>
            </a:r>
            <a:r>
              <a:rPr lang="fr-FR" sz="3600" dirty="0">
                <a:latin typeface="+mj-lt"/>
              </a:rPr>
              <a:t>ont été créées dans ce pays. </a:t>
            </a: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sz="3600" dirty="0" smtClean="0">
                <a:latin typeface="+mj-lt"/>
              </a:rPr>
              <a:t> </a:t>
            </a:r>
            <a:r>
              <a:rPr lang="fr-FR" sz="3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de-DE" sz="3600" dirty="0"/>
              <a:t> </a:t>
            </a:r>
          </a:p>
          <a:p>
            <a:pPr marL="0" indent="0">
              <a:buNone/>
            </a:pPr>
            <a:endParaRPr lang="de-DE" sz="3600" dirty="0"/>
          </a:p>
          <a:p>
            <a:pPr marL="457200" lvl="1" indent="0">
              <a:buNone/>
            </a:pPr>
            <a:endParaRPr lang="de-DE" altLang="de-DE" sz="3600" dirty="0" smtClean="0">
              <a:latin typeface="Proto Grotesk Light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/>
          <p:nvPr/>
        </p:nvPicPr>
        <p:blipFill>
          <a:blip r:embed="rId3"/>
          <a:stretch/>
        </p:blipFill>
        <p:spPr>
          <a:xfrm>
            <a:off x="9311880" y="6006101"/>
            <a:ext cx="2216020" cy="558127"/>
          </a:xfrm>
          <a:prstGeom prst="rect">
            <a:avLst/>
          </a:prstGeom>
          <a:ln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45669" y="389302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498320" y="3893025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086825" y="389302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227981" y="389302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651449" y="3896438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8792605" y="389302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834325" y="2171241"/>
            <a:ext cx="700175" cy="692316"/>
          </a:xfrm>
          <a:prstGeom prst="ellipse">
            <a:avLst/>
          </a:prstGeom>
          <a:solidFill>
            <a:srgbClr val="008A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Proto Grotesk" panose="02000000000000000000" pitchFamily="50" charset="0"/>
              </a:rPr>
              <a:t>4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369137" y="389302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9933761" y="389302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05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Tour du monde francophone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832939" y="1826771"/>
            <a:ext cx="10064655" cy="7990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 smtClean="0">
                <a:latin typeface="+mj-lt"/>
              </a:rPr>
              <a:t>C’est </a:t>
            </a:r>
            <a:r>
              <a:rPr lang="fr-FR" sz="3600" dirty="0">
                <a:latin typeface="+mj-lt"/>
              </a:rPr>
              <a:t>le pays où le footballeur Yaya Touré est né</a:t>
            </a:r>
            <a:r>
              <a:rPr lang="fr-FR" sz="3600" dirty="0" smtClean="0">
                <a:latin typeface="+mj-lt"/>
              </a:rPr>
              <a:t>.</a:t>
            </a: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sz="3600" dirty="0" smtClean="0">
                <a:latin typeface="+mj-lt"/>
              </a:rPr>
              <a:t> </a:t>
            </a:r>
            <a:r>
              <a:rPr lang="fr-FR" sz="3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de-DE" sz="3600" dirty="0"/>
              <a:t> </a:t>
            </a:r>
          </a:p>
          <a:p>
            <a:pPr marL="0" indent="0">
              <a:buNone/>
            </a:pPr>
            <a:endParaRPr lang="de-DE" sz="3600" dirty="0"/>
          </a:p>
          <a:p>
            <a:pPr marL="457200" lvl="1" indent="0">
              <a:buNone/>
            </a:pPr>
            <a:endParaRPr lang="de-DE" altLang="de-DE" sz="3600" dirty="0" smtClean="0">
              <a:latin typeface="Proto Grotesk Light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/>
          <p:nvPr/>
        </p:nvPicPr>
        <p:blipFill>
          <a:blip r:embed="rId3"/>
          <a:stretch/>
        </p:blipFill>
        <p:spPr>
          <a:xfrm>
            <a:off x="9311880" y="6006101"/>
            <a:ext cx="2216020" cy="558127"/>
          </a:xfrm>
          <a:prstGeom prst="rect">
            <a:avLst/>
          </a:prstGeom>
          <a:ln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32021" y="306476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637443" y="4535857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073177" y="306476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214333" y="306476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5355489" y="306476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834325" y="1796772"/>
            <a:ext cx="700175" cy="692316"/>
          </a:xfrm>
          <a:prstGeom prst="ellipse">
            <a:avLst/>
          </a:prstGeom>
          <a:solidFill>
            <a:srgbClr val="0028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Proto Grotesk" panose="02000000000000000000" pitchFamily="50" charset="0"/>
              </a:rPr>
              <a:t>5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932021" y="45358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931257" y="45406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784350" y="45358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078164" y="45406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8218946" y="45406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9359728" y="4540657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137942" y="4192359"/>
            <a:ext cx="600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008AC9"/>
                </a:solidFill>
                <a:latin typeface="Proto Grotesk" panose="02000000000000000000" pitchFamily="50" charset="0"/>
              </a:rPr>
              <a:t>‚</a:t>
            </a:r>
            <a:endParaRPr lang="de-DE" sz="2800" b="1" dirty="0">
              <a:solidFill>
                <a:srgbClr val="008AC9"/>
              </a:solidFill>
              <a:latin typeface="Proto Grotesk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9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Tour du monde francophone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832939" y="2031258"/>
            <a:ext cx="10064655" cy="7990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 smtClean="0">
                <a:latin typeface="+mj-lt"/>
              </a:rPr>
              <a:t>Dans ce pays, on peut faire du ski dans les Alpes et visiter des fabriques de chocolat.</a:t>
            </a: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sz="3600" dirty="0" smtClean="0">
                <a:latin typeface="+mj-lt"/>
              </a:rPr>
              <a:t> </a:t>
            </a:r>
            <a:r>
              <a:rPr lang="fr-FR" sz="3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de-DE" sz="3600" dirty="0"/>
              <a:t> </a:t>
            </a:r>
          </a:p>
          <a:p>
            <a:pPr marL="0" indent="0">
              <a:buNone/>
            </a:pPr>
            <a:endParaRPr lang="de-DE" sz="3600" dirty="0"/>
          </a:p>
          <a:p>
            <a:pPr marL="457200" lvl="1" indent="0">
              <a:buNone/>
            </a:pPr>
            <a:endParaRPr lang="de-DE" altLang="de-DE" sz="3600" dirty="0" smtClean="0">
              <a:latin typeface="Proto Grotesk Light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/>
          <p:nvPr/>
        </p:nvPicPr>
        <p:blipFill>
          <a:blip r:embed="rId3"/>
          <a:stretch/>
        </p:blipFill>
        <p:spPr>
          <a:xfrm>
            <a:off x="9311880" y="6006101"/>
            <a:ext cx="2216020" cy="558127"/>
          </a:xfrm>
          <a:prstGeom prst="rect">
            <a:avLst/>
          </a:prstGeom>
          <a:ln>
            <a:noFill/>
          </a:ln>
        </p:spPr>
      </p:pic>
      <p:sp>
        <p:nvSpPr>
          <p:cNvPr id="13" name="Ellipse 12"/>
          <p:cNvSpPr/>
          <p:nvPr/>
        </p:nvSpPr>
        <p:spPr>
          <a:xfrm>
            <a:off x="834325" y="2137967"/>
            <a:ext cx="700175" cy="692316"/>
          </a:xfrm>
          <a:prstGeom prst="ellipse">
            <a:avLst/>
          </a:prstGeom>
          <a:solidFill>
            <a:srgbClr val="0028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Proto Grotesk" panose="02000000000000000000" pitchFamily="50" charset="0"/>
              </a:rPr>
              <a:t>6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945669" y="377019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5372995" y="3770195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086825" y="377019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227981" y="377019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499058" y="377019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7651449" y="3770195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15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15BD09C3-86FE-2C4C-8A71-A189E400C4B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24940" y="470880"/>
            <a:ext cx="709560" cy="963360"/>
          </a:xfrm>
          <a:prstGeom prst="rect">
            <a:avLst/>
          </a:prstGeom>
          <a:ln>
            <a:noFill/>
          </a:ln>
        </p:spPr>
      </p:pic>
      <p:sp>
        <p:nvSpPr>
          <p:cNvPr id="3" name="TextShape 2">
            <a:extLst>
              <a:ext uri="{FF2B5EF4-FFF2-40B4-BE49-F238E27FC236}">
                <a16:creationId xmlns="" xmlns:a16="http://schemas.microsoft.com/office/drawing/2014/main" id="{1D3FEA88-B47A-E344-BDB4-692D36CC7143}"/>
              </a:ext>
            </a:extLst>
          </p:cNvPr>
          <p:cNvSpPr txBox="1"/>
          <p:nvPr/>
        </p:nvSpPr>
        <p:spPr>
          <a:xfrm>
            <a:off x="1832939" y="376920"/>
            <a:ext cx="8948131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b="1" spc="-1" dirty="0" smtClean="0">
                <a:solidFill>
                  <a:srgbClr val="008AC9"/>
                </a:solidFill>
                <a:uFill>
                  <a:solidFill>
                    <a:srgbClr val="FFFFFF"/>
                  </a:solidFill>
                </a:uFill>
                <a:latin typeface="Proto Grotesk" panose="02000000000000000000" pitchFamily="2" charset="0"/>
              </a:rPr>
              <a:t>Tour du monde francophone</a:t>
            </a:r>
            <a:endParaRPr lang="fr-FR" sz="2800" b="1" spc="-1" dirty="0">
              <a:solidFill>
                <a:srgbClr val="008AC9"/>
              </a:solidFill>
              <a:uFill>
                <a:solidFill>
                  <a:srgbClr val="FFFFFF"/>
                </a:solidFill>
              </a:uFill>
              <a:latin typeface="Proto Grotesk" panose="02000000000000000000" pitchFamily="2" charset="0"/>
            </a:endParaRPr>
          </a:p>
        </p:txBody>
      </p:sp>
      <p:sp>
        <p:nvSpPr>
          <p:cNvPr id="4" name="Espace réservé du contenu 1"/>
          <p:cNvSpPr txBox="1">
            <a:spLocks/>
          </p:cNvSpPr>
          <p:nvPr/>
        </p:nvSpPr>
        <p:spPr>
          <a:xfrm>
            <a:off x="1832939" y="2098032"/>
            <a:ext cx="10064655" cy="7990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dirty="0" smtClean="0">
                <a:latin typeface="+mj-lt"/>
              </a:rPr>
              <a:t>Cet archipel </a:t>
            </a:r>
            <a:r>
              <a:rPr lang="fr-FR" sz="3600" dirty="0">
                <a:latin typeface="+mj-lt"/>
              </a:rPr>
              <a:t>des Caraïbes </a:t>
            </a:r>
            <a:r>
              <a:rPr lang="fr-FR" sz="3600" dirty="0" smtClean="0">
                <a:latin typeface="+mj-lt"/>
              </a:rPr>
              <a:t>proche de la Martinique est </a:t>
            </a:r>
            <a:r>
              <a:rPr lang="fr-FR" sz="3600" dirty="0">
                <a:latin typeface="+mj-lt"/>
              </a:rPr>
              <a:t>une région d’Outre-mer </a:t>
            </a:r>
            <a:r>
              <a:rPr lang="fr-FR" sz="3600" dirty="0" smtClean="0">
                <a:latin typeface="+mj-lt"/>
              </a:rPr>
              <a:t>de </a:t>
            </a:r>
            <a:r>
              <a:rPr lang="fr-FR" sz="3600" dirty="0">
                <a:latin typeface="+mj-lt"/>
              </a:rPr>
              <a:t>la </a:t>
            </a:r>
            <a:r>
              <a:rPr lang="fr-FR" sz="3600" dirty="0" smtClean="0">
                <a:latin typeface="+mj-lt"/>
              </a:rPr>
              <a:t>France.</a:t>
            </a: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sz="3600" dirty="0" smtClean="0">
                <a:latin typeface="+mj-lt"/>
              </a:rPr>
              <a:t> </a:t>
            </a:r>
            <a:r>
              <a:rPr lang="fr-FR" sz="3600" dirty="0">
                <a:latin typeface="+mj-lt"/>
              </a:rPr>
              <a:t> </a:t>
            </a:r>
          </a:p>
          <a:p>
            <a:pPr marL="0" indent="0">
              <a:buNone/>
            </a:pPr>
            <a:r>
              <a:rPr lang="de-DE" sz="3600" dirty="0"/>
              <a:t> </a:t>
            </a:r>
          </a:p>
          <a:p>
            <a:pPr marL="0" indent="0">
              <a:buNone/>
            </a:pPr>
            <a:endParaRPr lang="de-DE" sz="3600" dirty="0"/>
          </a:p>
          <a:p>
            <a:pPr marL="457200" lvl="1" indent="0">
              <a:buNone/>
            </a:pPr>
            <a:endParaRPr lang="de-DE" altLang="de-DE" sz="3600" dirty="0" smtClean="0">
              <a:latin typeface="Proto Grotesk Light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/>
          <p:nvPr/>
        </p:nvPicPr>
        <p:blipFill>
          <a:blip r:embed="rId3"/>
          <a:stretch/>
        </p:blipFill>
        <p:spPr>
          <a:xfrm>
            <a:off x="9311880" y="6006101"/>
            <a:ext cx="2216020" cy="558127"/>
          </a:xfrm>
          <a:prstGeom prst="rect">
            <a:avLst/>
          </a:prstGeom>
          <a:ln>
            <a:noFill/>
          </a:ln>
        </p:spPr>
      </p:pic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8778957" y="3812522"/>
            <a:ext cx="934009" cy="1215594"/>
          </a:xfrm>
          <a:prstGeom prst="rect">
            <a:avLst/>
          </a:prstGeom>
          <a:pattFill prst="pct20">
            <a:fgClr>
              <a:srgbClr val="008AC9"/>
            </a:fgClr>
            <a:bgClr>
              <a:srgbClr val="FFFFFF"/>
            </a:bgClr>
          </a:pattFill>
          <a:ln w="12700" algn="ctr">
            <a:solidFill>
              <a:srgbClr val="0028C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834325" y="2204741"/>
            <a:ext cx="700175" cy="692316"/>
          </a:xfrm>
          <a:prstGeom prst="ellipse">
            <a:avLst/>
          </a:prstGeom>
          <a:solidFill>
            <a:srgbClr val="0028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Proto Grotesk" panose="02000000000000000000" pitchFamily="50" charset="0"/>
              </a:rPr>
              <a:t>7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932021" y="3812522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4214333" y="3812522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73177" y="3812522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496645" y="3812522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5355489" y="3812522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7637801" y="3812522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11061269" y="3819828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9920113" y="3802286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790865" y="3812522"/>
            <a:ext cx="934009" cy="1215594"/>
          </a:xfrm>
          <a:prstGeom prst="rect">
            <a:avLst/>
          </a:prstGeom>
          <a:noFill/>
          <a:ln w="12700" algn="ctr">
            <a:solidFill>
              <a:srgbClr val="008AC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14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08ED600A5CC045A9A59E096B683174" ma:contentTypeVersion="12" ma:contentTypeDescription="Crée un document." ma:contentTypeScope="" ma:versionID="c276f26178efdaf974f1d087ab9d586d">
  <xsd:schema xmlns:xsd="http://www.w3.org/2001/XMLSchema" xmlns:xs="http://www.w3.org/2001/XMLSchema" xmlns:p="http://schemas.microsoft.com/office/2006/metadata/properties" xmlns:ns2="9d144f8b-1331-437c-a4a6-c3df8fc30758" xmlns:ns3="8bbcc90c-26ac-45d1-86f4-7973685341aa" targetNamespace="http://schemas.microsoft.com/office/2006/metadata/properties" ma:root="true" ma:fieldsID="dc93e4daa79422fe7f2705f678873818" ns2:_="" ns3:_="">
    <xsd:import namespace="9d144f8b-1331-437c-a4a6-c3df8fc30758"/>
    <xsd:import namespace="8bbcc90c-26ac-45d1-86f4-797368534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44f8b-1331-437c-a4a6-c3df8fc3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cc90c-26ac-45d1-86f4-7973685341a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BCD76A-EA12-4127-BE12-54E39A7F4C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144f8b-1331-437c-a4a6-c3df8fc30758"/>
    <ds:schemaRef ds:uri="8bbcc90c-26ac-45d1-86f4-797368534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5ED2C3-D64C-4C4F-A2BD-02FFEB67BD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F45EB-338F-44A3-894F-F9CB35D525DF}">
  <ds:schemaRefs>
    <ds:schemaRef ds:uri="http://purl.org/dc/elements/1.1/"/>
    <ds:schemaRef ds:uri="http://purl.org/dc/dcmitype/"/>
    <ds:schemaRef ds:uri="8bbcc90c-26ac-45d1-86f4-7973685341aa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d144f8b-1331-437c-a4a6-c3df8fc3075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Breitbild</PresentationFormat>
  <Paragraphs>73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Proto Grotesk</vt:lpstr>
      <vt:lpstr>Proto Grotesk Light</vt:lpstr>
      <vt:lpstr>Wingdings</vt:lpstr>
      <vt:lpstr>Office</vt:lpstr>
      <vt:lpstr>Tour du monde francophone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Ministerium für Bildung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 du monde francophone</dc:title>
  <dc:creator>Monfeuillard, Héléne</dc:creator>
  <cp:lastModifiedBy>Leitung</cp:lastModifiedBy>
  <cp:revision>20</cp:revision>
  <dcterms:created xsi:type="dcterms:W3CDTF">2021-02-22T13:41:17Z</dcterms:created>
  <dcterms:modified xsi:type="dcterms:W3CDTF">2021-03-25T13:09:55Z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0x010100AE08ED600A5CC045A9A59E096B683174</vt:lpwstr>
  </property>
</Properties>
</file>